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7DFD4-C850-D747-982B-09442730E60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03A12-02D1-D644-9805-35D07E669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1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Leveraging Ross’</a:t>
            </a:r>
            <a:r>
              <a:rPr lang="en-US" baseline="0" dirty="0" smtClean="0"/>
              <a:t>s paper looking at symbiont community differences in bleached colonies – all bleached colonies C, non-bleached colonies C and D, all D </a:t>
            </a:r>
            <a:r>
              <a:rPr lang="en-US" baseline="0" dirty="0" err="1" smtClean="0"/>
              <a:t>nonbleached</a:t>
            </a:r>
            <a:r>
              <a:rPr lang="en-US" baseline="0" dirty="0" smtClean="0"/>
              <a:t> – what is the distribution of symbionts across the bay?</a:t>
            </a:r>
          </a:p>
          <a:p>
            <a:r>
              <a:rPr lang="en-US" baseline="0" dirty="0" smtClean="0"/>
              <a:t>2 distinct color morphs (brown and orange)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6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30 colonies from each patch and 20 from each fringe </a:t>
            </a:r>
          </a:p>
          <a:p>
            <a:r>
              <a:rPr lang="en-US" baseline="0" dirty="0" smtClean="0"/>
              <a:t>qPCR looking simply at </a:t>
            </a:r>
            <a:r>
              <a:rPr lang="en-US" baseline="0" dirty="0" smtClean="0"/>
              <a:t>dominance of C or D and relative ratio of C:D in each colony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7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r>
              <a:rPr lang="en-US" baseline="0" dirty="0" smtClean="0"/>
              <a:t> patch reefs, 9 fringe reefs for a total of 25 sites </a:t>
            </a:r>
            <a:r>
              <a:rPr lang="en-US" baseline="0" dirty="0" smtClean="0"/>
              <a:t>– </a:t>
            </a:r>
            <a:r>
              <a:rPr lang="en-US" baseline="0" dirty="0" smtClean="0"/>
              <a:t>707 total colonies</a:t>
            </a:r>
          </a:p>
          <a:p>
            <a:r>
              <a:rPr lang="en-US" baseline="0" dirty="0" smtClean="0"/>
              <a:t>Side note: impetus for this project was to have a large sample of tagged corals throughout the bay – all colonies tagged with GPS, color assignment, symbiont composition/dominant symbiont, region of bay, reef type, etc. to be used in future monitoring/analyses – will be making spreadsheet – every colony has biopsy sitting in buffer and fragment archived in -80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2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 colonies D-only – high Ct values</a:t>
            </a:r>
            <a:r>
              <a:rPr lang="en-US" baseline="0" dirty="0" smtClean="0"/>
              <a:t> (&gt;35 of 40 cycles) even after re-extraction and run through another qPCR and C present in 1 technical replicate in 5 colonies – perhaps D is never exclusive but levels of C association are extremely low?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45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0" dirty="0" smtClean="0"/>
              <a:t> dominant in 61% colonies</a:t>
            </a:r>
          </a:p>
          <a:p>
            <a:r>
              <a:rPr lang="en-US" baseline="0" dirty="0" smtClean="0"/>
              <a:t>86.6% C-dominated were exclusively C, 3.3% D-dominated were exclusively D</a:t>
            </a:r>
          </a:p>
          <a:p>
            <a:r>
              <a:rPr lang="en-US" baseline="0" dirty="0" smtClean="0"/>
              <a:t>C-dominance in 89% brown colonies, D-dominance in 59% orange colonies</a:t>
            </a:r>
          </a:p>
          <a:p>
            <a:r>
              <a:rPr lang="en-US" baseline="0" dirty="0" smtClean="0"/>
              <a:t>When D present, typically in abundance &gt;80% indicating D-dominated colony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0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Significant driving factor for both symbiont dominance and color morph</a:t>
            </a:r>
          </a:p>
          <a:p>
            <a:r>
              <a:rPr lang="en-US" dirty="0" smtClean="0"/>
              <a:t>Bars indicate</a:t>
            </a:r>
            <a:r>
              <a:rPr lang="en-US" baseline="0" dirty="0" smtClean="0"/>
              <a:t> relative frequency of symbiont dominance and color morph at 1m depth intervals when pooling all samples</a:t>
            </a:r>
            <a:endParaRPr lang="en-US" dirty="0" smtClean="0"/>
          </a:p>
          <a:p>
            <a:r>
              <a:rPr lang="en-US" dirty="0" err="1" smtClean="0"/>
              <a:t>Threshdeph</a:t>
            </a:r>
            <a:r>
              <a:rPr lang="en-US" baseline="0" dirty="0" smtClean="0"/>
              <a:t> C/D=1.29m</a:t>
            </a:r>
          </a:p>
          <a:p>
            <a:r>
              <a:rPr lang="en-US" baseline="0" dirty="0" err="1" smtClean="0"/>
              <a:t>Threshdepth</a:t>
            </a:r>
            <a:r>
              <a:rPr lang="en-US" baseline="0" dirty="0" smtClean="0"/>
              <a:t> Brown/Orange= 3.64m</a:t>
            </a:r>
          </a:p>
          <a:p>
            <a:r>
              <a:rPr lang="en-US" baseline="0" dirty="0" smtClean="0"/>
              <a:t>Both thresholds obviously vary at each individual reef, but not significantly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2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</a:t>
            </a:r>
            <a:r>
              <a:rPr lang="en-US" baseline="0" dirty="0" smtClean="0"/>
              <a:t> threshold varies at each individual reef, yet not significantly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8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8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0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6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6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7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6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6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AD064-386F-E544-BD36-E60F6DE652B3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2900"/>
            <a:ext cx="9144000" cy="10755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Distribution of </a:t>
            </a:r>
            <a:r>
              <a:rPr lang="en-US" i="1" dirty="0" smtClean="0"/>
              <a:t>Symbiodinium</a:t>
            </a:r>
            <a:r>
              <a:rPr lang="en-US" dirty="0" smtClean="0"/>
              <a:t> in </a:t>
            </a:r>
            <a:r>
              <a:rPr lang="en-US" i="1" dirty="0" smtClean="0"/>
              <a:t>Montipora capitata</a:t>
            </a:r>
            <a:r>
              <a:rPr lang="en-US" dirty="0" smtClean="0"/>
              <a:t> </a:t>
            </a:r>
            <a:r>
              <a:rPr lang="en-US" dirty="0" smtClean="0"/>
              <a:t>Across</a:t>
            </a:r>
            <a:r>
              <a:rPr lang="en-US" dirty="0" smtClean="0"/>
              <a:t> </a:t>
            </a:r>
            <a:r>
              <a:rPr lang="en-US" dirty="0" smtClean="0"/>
              <a:t>Kāne‘ohe </a:t>
            </a:r>
            <a:r>
              <a:rPr lang="en-US" dirty="0" smtClean="0"/>
              <a:t>Bay, O‘ahu, Hawai‘i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99714"/>
            <a:ext cx="9144000" cy="75828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Teegan Innis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Ross Cunning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Raphael Ritson-Williams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Chris Wall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Ruth D. Gates</a:t>
            </a:r>
            <a:r>
              <a:rPr lang="en-US" sz="2400" baseline="30000" dirty="0" smtClean="0"/>
              <a:t>2</a:t>
            </a:r>
            <a:endParaRPr lang="en-US" sz="2400" dirty="0"/>
          </a:p>
        </p:txBody>
      </p:sp>
      <p:pic>
        <p:nvPicPr>
          <p:cNvPr id="4" name="Picture 3" descr="brown_orange (1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4" b="4682"/>
          <a:stretch/>
        </p:blipFill>
        <p:spPr>
          <a:xfrm>
            <a:off x="0" y="1871693"/>
            <a:ext cx="9144000" cy="42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36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variability exists in the symbiont community of </a:t>
            </a:r>
            <a:r>
              <a:rPr lang="en-US" i="1" dirty="0" smtClean="0"/>
              <a:t>M. capitata</a:t>
            </a:r>
            <a:r>
              <a:rPr lang="en-US" dirty="0" smtClean="0"/>
              <a:t> in Kāne‘ohe Bay?</a:t>
            </a:r>
          </a:p>
          <a:p>
            <a:r>
              <a:rPr lang="en-US" dirty="0" smtClean="0"/>
              <a:t>Is the symbiont community composition different between color morphs?</a:t>
            </a:r>
          </a:p>
          <a:p>
            <a:r>
              <a:rPr lang="en-US" dirty="0" smtClean="0"/>
              <a:t>At what environmental scale do we see the largest variation in the symbiont community?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90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Tag</a:t>
            </a:r>
            <a:r>
              <a:rPr lang="en-US" dirty="0" smtClean="0"/>
              <a:t>, sample</a:t>
            </a:r>
            <a:r>
              <a:rPr lang="en-US" dirty="0"/>
              <a:t> </a:t>
            </a:r>
            <a:r>
              <a:rPr lang="en-US" dirty="0" smtClean="0"/>
              <a:t>and photograph colonies in different habitats</a:t>
            </a:r>
          </a:p>
          <a:p>
            <a:r>
              <a:rPr lang="en-US" dirty="0" smtClean="0"/>
              <a:t>Visual assignment of color morph</a:t>
            </a:r>
          </a:p>
          <a:p>
            <a:r>
              <a:rPr lang="en-US" dirty="0"/>
              <a:t>Q</a:t>
            </a:r>
            <a:r>
              <a:rPr lang="en-US" dirty="0" smtClean="0"/>
              <a:t>uantitative </a:t>
            </a:r>
            <a:r>
              <a:rPr lang="en-US" dirty="0" smtClean="0"/>
              <a:t>PCR</a:t>
            </a:r>
            <a:r>
              <a:rPr lang="en-US" dirty="0"/>
              <a:t> </a:t>
            </a:r>
            <a:r>
              <a:rPr lang="en-US" dirty="0" smtClean="0"/>
              <a:t>    Clade C:D ratio</a:t>
            </a:r>
            <a:endParaRPr lang="en-US" dirty="0" smtClean="0"/>
          </a:p>
        </p:txBody>
      </p:sp>
      <p:pic>
        <p:nvPicPr>
          <p:cNvPr id="7" name="Content Placeholder 6" descr="GOPR0621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1" r="16541"/>
          <a:stretch/>
        </p:blipFill>
        <p:spPr/>
      </p:pic>
      <p:cxnSp>
        <p:nvCxnSpPr>
          <p:cNvPr id="5" name="Straight Arrow Connector 4"/>
          <p:cNvCxnSpPr/>
          <p:nvPr/>
        </p:nvCxnSpPr>
        <p:spPr>
          <a:xfrm>
            <a:off x="3500485" y="4737516"/>
            <a:ext cx="4233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85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2.24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 r="696" b="14754"/>
          <a:stretch/>
        </p:blipFill>
        <p:spPr>
          <a:xfrm>
            <a:off x="0" y="0"/>
            <a:ext cx="9257969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51932" y="0"/>
            <a:ext cx="3706037" cy="28327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6-10-22 at 12.30.4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79"/>
          <a:stretch>
            <a:fillRect/>
          </a:stretch>
        </p:blipFill>
        <p:spPr>
          <a:xfrm>
            <a:off x="3575050" y="502444"/>
            <a:ext cx="5568950" cy="585311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83468"/>
            <a:ext cx="3008313" cy="4691063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lade C – 98.7%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Clade </a:t>
            </a:r>
            <a:r>
              <a:rPr lang="en-US" sz="2400" dirty="0" smtClean="0"/>
              <a:t>D – 46.8</a:t>
            </a:r>
            <a:r>
              <a:rPr lang="en-US" sz="2400" dirty="0"/>
              <a:t>%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53% exclusively clade C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1.3% </a:t>
            </a:r>
            <a:r>
              <a:rPr lang="en-US" sz="2400" dirty="0" smtClean="0"/>
              <a:t>exclusively clade 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45.7% </a:t>
            </a:r>
            <a:r>
              <a:rPr lang="en-US" sz="2400" dirty="0" smtClean="0"/>
              <a:t>mixture</a:t>
            </a:r>
          </a:p>
        </p:txBody>
      </p:sp>
    </p:spTree>
    <p:extLst>
      <p:ext uri="{BB962C8B-B14F-4D97-AF65-F5344CB8AC3E}">
        <p14:creationId xmlns:p14="http://schemas.microsoft.com/office/powerpoint/2010/main" val="279642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2 at 12.3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898"/>
            <a:ext cx="9144000" cy="60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5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Distributions</a:t>
            </a:r>
            <a:endParaRPr lang="en-US" dirty="0"/>
          </a:p>
        </p:txBody>
      </p:sp>
      <p:pic>
        <p:nvPicPr>
          <p:cNvPr id="7" name="Content Placeholder 6" descr="Screen Shot 2016-10-22 at 3.25.47 PM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30" b="-30830"/>
          <a:stretch>
            <a:fillRect/>
          </a:stretch>
        </p:blipFill>
        <p:spPr>
          <a:xfrm>
            <a:off x="0" y="1087828"/>
            <a:ext cx="4495800" cy="5770172"/>
          </a:xfrm>
        </p:spPr>
      </p:pic>
      <p:pic>
        <p:nvPicPr>
          <p:cNvPr id="8" name="Content Placeholder 7" descr="Screen Shot 2016-10-22 at 3.25.59 PM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23" b="-30723"/>
          <a:stretch>
            <a:fillRect/>
          </a:stretch>
        </p:blipFill>
        <p:spPr>
          <a:xfrm>
            <a:off x="4648200" y="1087828"/>
            <a:ext cx="4495800" cy="5770172"/>
          </a:xfrm>
        </p:spPr>
      </p:pic>
    </p:spTree>
    <p:extLst>
      <p:ext uri="{BB962C8B-B14F-4D97-AF65-F5344CB8AC3E}">
        <p14:creationId xmlns:p14="http://schemas.microsoft.com/office/powerpoint/2010/main" val="20547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6-10-22 at 12.44.11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" r="16555" b="-730"/>
          <a:stretch/>
        </p:blipFill>
        <p:spPr>
          <a:xfrm>
            <a:off x="3575050" y="1395209"/>
            <a:ext cx="5265710" cy="46091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83468"/>
            <a:ext cx="3008313" cy="469106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Brown </a:t>
            </a:r>
            <a:r>
              <a:rPr lang="en-US" sz="2400" dirty="0" smtClean="0"/>
              <a:t>always more likely to be clade C-dominated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Depth threshold at 2.75m in orange color morph</a:t>
            </a:r>
          </a:p>
        </p:txBody>
      </p:sp>
    </p:spTree>
    <p:extLst>
      <p:ext uri="{BB962C8B-B14F-4D97-AF65-F5344CB8AC3E}">
        <p14:creationId xmlns:p14="http://schemas.microsoft.com/office/powerpoint/2010/main" val="2457137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Mahalo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30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561</TotalTime>
  <Words>478</Words>
  <Application>Microsoft Macintosh PowerPoint</Application>
  <PresentationFormat>On-screen Show (4:3)</PresentationFormat>
  <Paragraphs>49</Paragraphs>
  <Slides>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Spatial Distribution of Symbiodinium in Montipora capitata Across Kāne‘ohe Bay, O‘ahu, Hawai‘i </vt:lpstr>
      <vt:lpstr>Questions </vt:lpstr>
      <vt:lpstr>Methods</vt:lpstr>
      <vt:lpstr>PowerPoint Presentation</vt:lpstr>
      <vt:lpstr>PowerPoint Presentation</vt:lpstr>
      <vt:lpstr>PowerPoint Presentation</vt:lpstr>
      <vt:lpstr>Depth Distributions</vt:lpstr>
      <vt:lpstr>PowerPoint Presentation</vt:lpstr>
      <vt:lpstr>Mahalo!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Distribution of Symbiodinium in Montipora capitata in Kāne‘ohe Bay, O‘ahu, Hawai‘i </dc:title>
  <dc:creator>Teegan Innis</dc:creator>
  <cp:lastModifiedBy>Teegan Innis</cp:lastModifiedBy>
  <cp:revision>51</cp:revision>
  <dcterms:created xsi:type="dcterms:W3CDTF">2016-10-22T19:59:43Z</dcterms:created>
  <dcterms:modified xsi:type="dcterms:W3CDTF">2016-10-25T01:13:18Z</dcterms:modified>
</cp:coreProperties>
</file>